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Montserrat" panose="020B0604020202020204" charset="0"/>
      <p:regular r:id="rId9"/>
    </p:embeddedFon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6364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892862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Deep Dive into Spring Data R2DBC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Exploring reactive relational database connectivity and its transformative approach to data access in modern Java applications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57243"/>
            <a:ext cx="925913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Understanding R2DBC Fundamentals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011448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R2DBC?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58309" y="3655576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R2DBC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stands for </a:t>
            </a:r>
            <a:r>
              <a:rPr lang="en-US" sz="1700" i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Reactive Relational Database Connectivity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—an open specification bringing reactive programming principles to SQL databases.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890611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 JDBC is </a:t>
            </a: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blocking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 When a query takes 2 seconds, your Java thread sits idle, waiting. R2DBC transforms this with </a:t>
            </a: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non-blocking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, event-driven data access.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3011448"/>
            <a:ext cx="3420904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Core Architecture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587139" y="365557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The Pipeline: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Returns Flux (multiple items) or Mono (single item) instead of blocking Lists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442472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Resource Efficiency: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Small, fixed thread pool handles thousands of concurrent connections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5193863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b="1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Backpressure: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Applications control data flow to prevent memory overflow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3460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7832" y="587573"/>
            <a:ext cx="7648337" cy="140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JPA vs R2DBC: A Technical Comparison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747832" y="2313742"/>
            <a:ext cx="7648337" cy="2559844"/>
          </a:xfrm>
          <a:prstGeom prst="roundRect">
            <a:avLst>
              <a:gd name="adj" fmla="val 5715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352" y="2313742"/>
            <a:ext cx="121920" cy="25598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83350" y="2557820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Traditional JPA/JDBC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083350" y="3037403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Thread-per-request model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1083350" y="3454122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Blocking I/O operations</a:t>
            </a:r>
            <a:endParaRPr lang="en-US" sz="1650" dirty="0"/>
          </a:p>
        </p:txBody>
      </p:sp>
      <p:sp>
        <p:nvSpPr>
          <p:cNvPr id="9" name="Text 5"/>
          <p:cNvSpPr/>
          <p:nvPr/>
        </p:nvSpPr>
        <p:spPr>
          <a:xfrm>
            <a:off x="1083350" y="3870841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Rich ORM features and lazy loading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1083350" y="4287560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Mature ecosystem with decades of tooling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747832" y="5087183"/>
            <a:ext cx="7648337" cy="2559844"/>
          </a:xfrm>
          <a:prstGeom prst="roundRect">
            <a:avLst>
              <a:gd name="adj" fmla="val 5715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352" y="5087183"/>
            <a:ext cx="121920" cy="255984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83350" y="5331262"/>
            <a:ext cx="2811661" cy="351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Spring Data R2DBC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1083350" y="5810845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Event loop with fixed threads</a:t>
            </a:r>
            <a:endParaRPr lang="en-US" sz="1650" dirty="0"/>
          </a:p>
        </p:txBody>
      </p:sp>
      <p:sp>
        <p:nvSpPr>
          <p:cNvPr id="15" name="Text 10"/>
          <p:cNvSpPr/>
          <p:nvPr/>
        </p:nvSpPr>
        <p:spPr>
          <a:xfrm>
            <a:off x="1083350" y="6227564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Non-blocking reactive streams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1083350" y="6644283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Explicit data fetching and mapping</a:t>
            </a:r>
            <a:endParaRPr lang="en-US" sz="1650" dirty="0"/>
          </a:p>
        </p:txBody>
      </p:sp>
      <p:sp>
        <p:nvSpPr>
          <p:cNvPr id="17" name="Text 12"/>
          <p:cNvSpPr/>
          <p:nvPr/>
        </p:nvSpPr>
        <p:spPr>
          <a:xfrm>
            <a:off x="1083350" y="7061002"/>
            <a:ext cx="7068741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Native WebFlux integration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0076" y="616506"/>
            <a:ext cx="4910614" cy="573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Weighing the Trade-offs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610076" y="1625679"/>
            <a:ext cx="2752249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Advantages</a:t>
            </a:r>
            <a:endParaRPr lang="en-US" sz="2150" dirty="0"/>
          </a:p>
        </p:txBody>
      </p:sp>
      <p:sp>
        <p:nvSpPr>
          <p:cNvPr id="4" name="Shape 2"/>
          <p:cNvSpPr/>
          <p:nvPr/>
        </p:nvSpPr>
        <p:spPr>
          <a:xfrm>
            <a:off x="610076" y="2427327"/>
            <a:ext cx="6492478" cy="1372672"/>
          </a:xfrm>
          <a:prstGeom prst="roundRect">
            <a:avLst>
              <a:gd name="adj" fmla="val 7994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76" y="2404467"/>
            <a:ext cx="6492478" cy="91440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854" y="2165866"/>
            <a:ext cx="522923" cy="52292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07244" y="2863096"/>
            <a:ext cx="2309693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Exceptional Scalability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807244" y="3323987"/>
            <a:ext cx="609814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Handle massive concurrency with minimal CPU and RAM overhead</a:t>
            </a:r>
            <a:endParaRPr lang="en-US" sz="1350" dirty="0"/>
          </a:p>
        </p:txBody>
      </p:sp>
      <p:sp>
        <p:nvSpPr>
          <p:cNvPr id="10" name="Shape 5"/>
          <p:cNvSpPr/>
          <p:nvPr/>
        </p:nvSpPr>
        <p:spPr>
          <a:xfrm>
            <a:off x="610076" y="4235767"/>
            <a:ext cx="6492478" cy="1372672"/>
          </a:xfrm>
          <a:prstGeom prst="roundRect">
            <a:avLst>
              <a:gd name="adj" fmla="val 7994"/>
            </a:avLst>
          </a:prstGeom>
          <a:solidFill>
            <a:srgbClr val="FFFFFF"/>
          </a:solidFill>
          <a:ln/>
        </p:spPr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76" y="4212907"/>
            <a:ext cx="6492478" cy="91440"/>
          </a:xfrm>
          <a:prstGeom prst="rect">
            <a:avLst/>
          </a:prstGeom>
        </p:spPr>
      </p:pic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854" y="3974306"/>
            <a:ext cx="522923" cy="522922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807244" y="4671536"/>
            <a:ext cx="229350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Full Transparency</a:t>
            </a:r>
            <a:endParaRPr lang="en-US" sz="1800" dirty="0"/>
          </a:p>
        </p:txBody>
      </p:sp>
      <p:sp>
        <p:nvSpPr>
          <p:cNvPr id="15" name="Text 7"/>
          <p:cNvSpPr/>
          <p:nvPr/>
        </p:nvSpPr>
        <p:spPr>
          <a:xfrm>
            <a:off x="807244" y="5132427"/>
            <a:ext cx="609814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Complete control over SQL execution—no hidden N+1 query issues</a:t>
            </a:r>
            <a:endParaRPr lang="en-US" sz="1350" dirty="0"/>
          </a:p>
        </p:txBody>
      </p:sp>
      <p:sp>
        <p:nvSpPr>
          <p:cNvPr id="16" name="Shape 8"/>
          <p:cNvSpPr/>
          <p:nvPr/>
        </p:nvSpPr>
        <p:spPr>
          <a:xfrm>
            <a:off x="610076" y="6044208"/>
            <a:ext cx="6492478" cy="1372672"/>
          </a:xfrm>
          <a:prstGeom prst="roundRect">
            <a:avLst>
              <a:gd name="adj" fmla="val 7994"/>
            </a:avLst>
          </a:prstGeom>
          <a:solidFill>
            <a:srgbClr val="FFFFFF"/>
          </a:solidFill>
          <a:ln/>
        </p:spPr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76" y="6021348"/>
            <a:ext cx="6492478" cy="91440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4854" y="5782747"/>
            <a:ext cx="522923" cy="522922"/>
          </a:xfrm>
          <a:prstGeom prst="rect">
            <a:avLst/>
          </a:prstGeom>
        </p:spPr>
      </p:pic>
      <p:sp>
        <p:nvSpPr>
          <p:cNvPr id="20" name="Text 9"/>
          <p:cNvSpPr/>
          <p:nvPr/>
        </p:nvSpPr>
        <p:spPr>
          <a:xfrm>
            <a:off x="807244" y="6479977"/>
            <a:ext cx="229350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Modern Integration</a:t>
            </a:r>
            <a:endParaRPr lang="en-US" sz="1800" dirty="0"/>
          </a:p>
        </p:txBody>
      </p:sp>
      <p:sp>
        <p:nvSpPr>
          <p:cNvPr id="21" name="Text 10"/>
          <p:cNvSpPr/>
          <p:nvPr/>
        </p:nvSpPr>
        <p:spPr>
          <a:xfrm>
            <a:off x="807244" y="6940868"/>
            <a:ext cx="6098143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Seamless end-to-end reactive streams with Spring WebFlux</a:t>
            </a:r>
            <a:endParaRPr lang="en-US" sz="1350" dirty="0"/>
          </a:p>
        </p:txBody>
      </p:sp>
      <p:sp>
        <p:nvSpPr>
          <p:cNvPr id="22" name="Text 11"/>
          <p:cNvSpPr/>
          <p:nvPr/>
        </p:nvSpPr>
        <p:spPr>
          <a:xfrm>
            <a:off x="7535466" y="1625679"/>
            <a:ext cx="2752249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The Challenges</a:t>
            </a:r>
            <a:endParaRPr lang="en-US" sz="2150" dirty="0"/>
          </a:p>
        </p:txBody>
      </p:sp>
      <p:sp>
        <p:nvSpPr>
          <p:cNvPr id="24" name="Text 12"/>
          <p:cNvSpPr/>
          <p:nvPr/>
        </p:nvSpPr>
        <p:spPr>
          <a:xfrm>
            <a:off x="8101965" y="2165866"/>
            <a:ext cx="229350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No Lazy Loading</a:t>
            </a:r>
            <a:endParaRPr lang="en-US" sz="1800" dirty="0"/>
          </a:p>
        </p:txBody>
      </p:sp>
      <p:sp>
        <p:nvSpPr>
          <p:cNvPr id="25" name="Text 13"/>
          <p:cNvSpPr/>
          <p:nvPr/>
        </p:nvSpPr>
        <p:spPr>
          <a:xfrm>
            <a:off x="8101965" y="2626757"/>
            <a:ext cx="5925979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Manual fetching and mapping of related data required</a:t>
            </a:r>
            <a:endParaRPr lang="en-US" sz="1350" dirty="0"/>
          </a:p>
        </p:txBody>
      </p:sp>
      <p:sp>
        <p:nvSpPr>
          <p:cNvPr id="27" name="Text 14"/>
          <p:cNvSpPr/>
          <p:nvPr/>
        </p:nvSpPr>
        <p:spPr>
          <a:xfrm>
            <a:off x="8101965" y="3254216"/>
            <a:ext cx="229350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Steep Learning Curve</a:t>
            </a:r>
            <a:endParaRPr lang="en-US" sz="1800" dirty="0"/>
          </a:p>
        </p:txBody>
      </p:sp>
      <p:sp>
        <p:nvSpPr>
          <p:cNvPr id="28" name="Text 15"/>
          <p:cNvSpPr/>
          <p:nvPr/>
        </p:nvSpPr>
        <p:spPr>
          <a:xfrm>
            <a:off x="8101965" y="3715107"/>
            <a:ext cx="5925979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Demands solid understanding of Project Reactor patterns (map, flatMap, zip)</a:t>
            </a:r>
            <a:endParaRPr lang="en-US" sz="1350" dirty="0"/>
          </a:p>
        </p:txBody>
      </p:sp>
      <p:sp>
        <p:nvSpPr>
          <p:cNvPr id="30" name="Text 16"/>
          <p:cNvSpPr/>
          <p:nvPr/>
        </p:nvSpPr>
        <p:spPr>
          <a:xfrm>
            <a:off x="8101965" y="4621411"/>
            <a:ext cx="2293501" cy="286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Ecosystem Maturity</a:t>
            </a:r>
            <a:endParaRPr lang="en-US" sz="1800" dirty="0"/>
          </a:p>
        </p:txBody>
      </p:sp>
      <p:sp>
        <p:nvSpPr>
          <p:cNvPr id="31" name="Text 17"/>
          <p:cNvSpPr/>
          <p:nvPr/>
        </p:nvSpPr>
        <p:spPr>
          <a:xfrm>
            <a:off x="8101965" y="5082302"/>
            <a:ext cx="5925979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Lacks decades of advanced tooling like complex ORM features and auditing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5099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Getting Started: Implementation Essentials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001333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Add </a:t>
            </a:r>
            <a:r>
              <a:rPr lang="en-US" sz="1700" dirty="0">
                <a:solidFill>
                  <a:srgbClr val="384653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spring-boot-starter-data-r2dbc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your database driver (e.g., </a:t>
            </a:r>
            <a:r>
              <a:rPr lang="en-US" sz="1700" dirty="0">
                <a:solidFill>
                  <a:srgbClr val="384653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r2dbc-postgresql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) to begin building reactive data access layers.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93847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Configure your database connection in </a:t>
            </a:r>
            <a:r>
              <a:rPr lang="en-US" sz="1700" dirty="0">
                <a:solidFill>
                  <a:srgbClr val="384653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application.properties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and create reactive repositories extending </a:t>
            </a:r>
            <a:r>
              <a:rPr lang="en-US" sz="1700" dirty="0">
                <a:solidFill>
                  <a:srgbClr val="384653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ReactiveCrudRepository</a:t>
            </a: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leverage reactive query methods.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939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7322" y="720209"/>
            <a:ext cx="5662613" cy="668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Making the Right Choice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197322" y="1692950"/>
            <a:ext cx="7722156" cy="2644140"/>
          </a:xfrm>
          <a:prstGeom prst="roundRect">
            <a:avLst>
              <a:gd name="adj" fmla="val 11523"/>
            </a:avLst>
          </a:prstGeom>
          <a:solidFill>
            <a:schemeClr val="bg1"/>
          </a:solidFill>
          <a:ln w="7620">
            <a:solidFill>
              <a:srgbClr val="5BA0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08063" y="1903690"/>
            <a:ext cx="267259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Choose R2DBC When: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08063" y="2359581"/>
            <a:ext cx="7300674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Building </a:t>
            </a:r>
            <a:r>
              <a:rPr lang="en-US" sz="1550" b="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high-concurrency</a:t>
            </a: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systems like streaming APIs or real-time dashboards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408063" y="3080504"/>
            <a:ext cx="7300674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Deploying </a:t>
            </a:r>
            <a:r>
              <a:rPr lang="en-US" sz="1550" b="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microservices</a:t>
            </a: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where memory footprint must stay minimal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408063" y="3801427"/>
            <a:ext cx="7300674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Working with </a:t>
            </a:r>
            <a:r>
              <a:rPr lang="en-US" sz="1550" b="1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flat data models</a:t>
            </a:r>
            <a:r>
              <a:rPr lang="en-US" sz="1550" dirty="0">
                <a:solidFill>
                  <a:srgbClr val="000000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without deeply nested relationships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6197322" y="4540210"/>
            <a:ext cx="7722156" cy="2969062"/>
          </a:xfrm>
          <a:prstGeom prst="roundRect">
            <a:avLst>
              <a:gd name="adj" fmla="val 10262"/>
            </a:avLst>
          </a:prstGeom>
          <a:solidFill>
            <a:schemeClr val="bg1"/>
          </a:solidFill>
          <a:ln w="7620">
            <a:solidFill>
              <a:srgbClr val="3EA2E2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408063" y="4750951"/>
            <a:ext cx="3047524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Stick to JPA/JDBC When: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408063" y="5206841"/>
            <a:ext cx="7300674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</a:t>
            </a:r>
            <a:r>
              <a:rPr lang="en-US" sz="1550" b="1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complex ORM features</a:t>
            </a: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 like cascades and sophisticated mappings</a:t>
            </a:r>
            <a:endParaRPr lang="en-US" sz="1550" dirty="0"/>
          </a:p>
        </p:txBody>
      </p:sp>
      <p:sp>
        <p:nvSpPr>
          <p:cNvPr id="12" name="Text 9"/>
          <p:cNvSpPr/>
          <p:nvPr/>
        </p:nvSpPr>
        <p:spPr>
          <a:xfrm>
            <a:off x="6408063" y="5927765"/>
            <a:ext cx="7300674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Team lacks </a:t>
            </a:r>
            <a:r>
              <a:rPr lang="en-US" sz="1550" b="1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reactive programming</a:t>
            </a: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 expertise (high learning investment)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408063" y="6648688"/>
            <a:ext cx="7300674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Handling </a:t>
            </a:r>
            <a:r>
              <a:rPr lang="en-US" sz="1550" b="1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low-to-medium traffic</a:t>
            </a:r>
            <a:r>
              <a:rPr lang="en-US" sz="1550" dirty="0">
                <a:latin typeface="Montserrat" pitchFamily="34" charset="0"/>
                <a:ea typeface="Montserrat" pitchFamily="34" charset="-122"/>
                <a:cs typeface="Montserrat" pitchFamily="34" charset="-120"/>
              </a:rPr>
              <a:t> where traditional thread pools suffice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358</Words>
  <Application>Microsoft Office PowerPoint</Application>
  <PresentationFormat>Personalizar</PresentationFormat>
  <Paragraphs>54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Montserrat</vt:lpstr>
      <vt:lpstr>Arial</vt:lpstr>
      <vt:lpstr>Barlow Bold</vt:lpstr>
      <vt:lpstr>Consolas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Pedro</cp:lastModifiedBy>
  <cp:revision>2</cp:revision>
  <dcterms:created xsi:type="dcterms:W3CDTF">2025-12-17T03:55:42Z</dcterms:created>
  <dcterms:modified xsi:type="dcterms:W3CDTF">2025-12-17T03:59:27Z</dcterms:modified>
</cp:coreProperties>
</file>